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56" r:id="rId2"/>
    <p:sldId id="264" r:id="rId3"/>
    <p:sldId id="257" r:id="rId4"/>
    <p:sldId id="281" r:id="rId5"/>
    <p:sldId id="258" r:id="rId6"/>
    <p:sldId id="265" r:id="rId7"/>
    <p:sldId id="266" r:id="rId8"/>
    <p:sldId id="259" r:id="rId9"/>
    <p:sldId id="267" r:id="rId10"/>
    <p:sldId id="268" r:id="rId11"/>
    <p:sldId id="261" r:id="rId12"/>
    <p:sldId id="272" r:id="rId13"/>
    <p:sldId id="263" r:id="rId14"/>
    <p:sldId id="269" r:id="rId15"/>
    <p:sldId id="270" r:id="rId16"/>
    <p:sldId id="260" r:id="rId17"/>
    <p:sldId id="271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02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8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5121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9070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928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0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5783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4090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3265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4518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7852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433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2BB5AC-E225-4661-AA56-06BB7FF059A5}" type="datetimeFigureOut">
              <a:rPr lang="ar-SA" smtClean="0"/>
              <a:t>23/07/45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69F605-5A6F-4887-849A-B669FE8EF25C}" type="slidenum">
              <a:rPr lang="ar-SA" smtClean="0"/>
              <a:t>‹#›</a:t>
            </a:fld>
            <a:endParaRPr lang="ar-S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20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GAMIFYING PROGRAMMING LEARNING AND PROBLEM SOLVING</a:t>
            </a:r>
            <a:endParaRPr lang="ar-S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Majd </a:t>
            </a:r>
            <a:r>
              <a:rPr lang="en-US" dirty="0" err="1" smtClean="0"/>
              <a:t>Kittaneh</a:t>
            </a:r>
            <a:r>
              <a:rPr lang="en-US" dirty="0" smtClean="0"/>
              <a:t> &amp; Omar </a:t>
            </a:r>
            <a:r>
              <a:rPr lang="en-US" dirty="0" smtClean="0"/>
              <a:t>SHAIKH IBRAHIM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495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game core loop</a:t>
            </a:r>
            <a:endParaRPr lang="ar-S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>
                <a:solidFill>
                  <a:srgbClr val="E48312"/>
                </a:solidFill>
              </a:rPr>
              <a:t>Gathering </a:t>
            </a:r>
            <a:r>
              <a:rPr lang="en-US" sz="4000" dirty="0" smtClean="0">
                <a:solidFill>
                  <a:srgbClr val="E48312"/>
                </a:solidFill>
              </a:rPr>
              <a:t>information.</a:t>
            </a:r>
          </a:p>
          <a:p>
            <a:pPr algn="l" rtl="0"/>
            <a:r>
              <a:rPr lang="en-US" sz="4000" dirty="0" smtClean="0">
                <a:solidFill>
                  <a:srgbClr val="E48312"/>
                </a:solidFill>
              </a:rPr>
              <a:t>Writing </a:t>
            </a:r>
            <a:r>
              <a:rPr lang="en-US" sz="4000" dirty="0">
                <a:solidFill>
                  <a:srgbClr val="E48312"/>
                </a:solidFill>
              </a:rPr>
              <a:t>the </a:t>
            </a:r>
            <a:r>
              <a:rPr lang="en-US" sz="4000" dirty="0" smtClean="0">
                <a:solidFill>
                  <a:srgbClr val="E48312"/>
                </a:solidFill>
              </a:rPr>
              <a:t>code.</a:t>
            </a:r>
          </a:p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Testing </a:t>
            </a:r>
            <a:r>
              <a:rPr lang="en-US" sz="4000" dirty="0">
                <a:solidFill>
                  <a:srgbClr val="BD582C"/>
                </a:solidFill>
              </a:rPr>
              <a:t>the </a:t>
            </a:r>
            <a:r>
              <a:rPr lang="en-US" sz="4000" dirty="0" smtClean="0">
                <a:solidFill>
                  <a:srgbClr val="BD582C"/>
                </a:solidFill>
              </a:rPr>
              <a:t>code.</a:t>
            </a:r>
          </a:p>
          <a:p>
            <a:pPr algn="l" rtl="0"/>
            <a:r>
              <a:rPr lang="en-US" sz="4000" dirty="0" smtClean="0">
                <a:solidFill>
                  <a:srgbClr val="FF0000"/>
                </a:solidFill>
              </a:rPr>
              <a:t>Repeat.</a:t>
            </a:r>
            <a:endParaRPr lang="ar-SA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 smtClean="0"/>
              <a:t>Core Loop – </a:t>
            </a:r>
            <a:r>
              <a:rPr lang="en-US" dirty="0" smtClean="0">
                <a:solidFill>
                  <a:srgbClr val="E48312"/>
                </a:solidFill>
              </a:rPr>
              <a:t>Gathering information</a:t>
            </a:r>
            <a:endParaRPr lang="ar-SA" dirty="0">
              <a:solidFill>
                <a:srgbClr val="E4831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 smtClean="0">
                <a:solidFill>
                  <a:srgbClr val="E48312"/>
                </a:solidFill>
              </a:rPr>
              <a:t>The </a:t>
            </a:r>
            <a:r>
              <a:rPr lang="en-US" sz="3600" dirty="0">
                <a:solidFill>
                  <a:srgbClr val="E48312"/>
                </a:solidFill>
              </a:rPr>
              <a:t>p</a:t>
            </a:r>
            <a:r>
              <a:rPr lang="en-US" sz="3600" dirty="0" smtClean="0">
                <a:solidFill>
                  <a:srgbClr val="E48312"/>
                </a:solidFill>
              </a:rPr>
              <a:t>layer is introduced to a new level</a:t>
            </a:r>
            <a:r>
              <a:rPr lang="en-US" sz="3600" dirty="0" smtClean="0">
                <a:solidFill>
                  <a:srgbClr val="E48312"/>
                </a:solidFill>
              </a:rPr>
              <a:t>.</a:t>
            </a:r>
          </a:p>
          <a:p>
            <a:pPr algn="l" rtl="0"/>
            <a:endParaRPr lang="en-US" sz="3600" dirty="0" smtClean="0">
              <a:solidFill>
                <a:srgbClr val="E48312"/>
              </a:solidFill>
            </a:endParaRPr>
          </a:p>
          <a:p>
            <a:pPr algn="l" rtl="0"/>
            <a:r>
              <a:rPr lang="en-US" sz="3600" dirty="0" smtClean="0">
                <a:solidFill>
                  <a:srgbClr val="E48312"/>
                </a:solidFill>
              </a:rPr>
              <a:t>The player can swap between textual description and the player-view/visual description at any time</a:t>
            </a:r>
            <a:r>
              <a:rPr lang="en-US" sz="3600" dirty="0" smtClean="0">
                <a:solidFill>
                  <a:srgbClr val="E48312"/>
                </a:solidFill>
              </a:rPr>
              <a:t>.</a:t>
            </a:r>
            <a:endParaRPr lang="en-US" sz="3600" dirty="0" smtClean="0">
              <a:solidFill>
                <a:srgbClr val="E48312"/>
              </a:solidFill>
            </a:endParaRPr>
          </a:p>
          <a:p>
            <a:pPr algn="l" rtl="0"/>
            <a:endParaRPr lang="en-US" sz="3600" dirty="0" smtClean="0">
              <a:solidFill>
                <a:srgbClr val="E48312"/>
              </a:solidFill>
            </a:endParaRPr>
          </a:p>
          <a:p>
            <a:pPr algn="l" rtl="0"/>
            <a:r>
              <a:rPr lang="en-US" sz="3600" dirty="0" smtClean="0">
                <a:solidFill>
                  <a:srgbClr val="E48312"/>
                </a:solidFill>
              </a:rPr>
              <a:t>Levels </a:t>
            </a:r>
            <a:r>
              <a:rPr lang="en-US" sz="3600" dirty="0" smtClean="0">
                <a:solidFill>
                  <a:srgbClr val="E48312"/>
                </a:solidFill>
              </a:rPr>
              <a:t>will have randomly generated variables.</a:t>
            </a:r>
            <a:endParaRPr lang="ar-SA" sz="3600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Core Loop – </a:t>
            </a:r>
            <a:r>
              <a:rPr lang="en-US" dirty="0" smtClean="0">
                <a:solidFill>
                  <a:srgbClr val="E48312"/>
                </a:solidFill>
              </a:rPr>
              <a:t>Writing Code</a:t>
            </a:r>
            <a:endParaRPr lang="ar-SA" dirty="0">
              <a:solidFill>
                <a:srgbClr val="E4831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4000" dirty="0">
                <a:solidFill>
                  <a:srgbClr val="E48312"/>
                </a:solidFill>
              </a:rPr>
              <a:t>Taking information from the level and from the description, the player will be ready to write his code.</a:t>
            </a:r>
          </a:p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98105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dirty="0" smtClean="0"/>
              <a:t>Core Loop – </a:t>
            </a:r>
            <a:r>
              <a:rPr lang="en-US" sz="4800" dirty="0" smtClean="0">
                <a:solidFill>
                  <a:srgbClr val="BD582C"/>
                </a:solidFill>
              </a:rPr>
              <a:t>Testing the code</a:t>
            </a:r>
            <a:endParaRPr lang="ar-SA" sz="4800" dirty="0">
              <a:solidFill>
                <a:srgbClr val="BD582C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Now, the player-written code will be tested by the game. This will be done differently for each level.</a:t>
            </a:r>
          </a:p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After all test cases are done, the results will be compared with the right ones and give the result to the player.</a:t>
            </a:r>
          </a:p>
        </p:txBody>
      </p:sp>
    </p:spTree>
    <p:extLst>
      <p:ext uri="{BB962C8B-B14F-4D97-AF65-F5344CB8AC3E}">
        <p14:creationId xmlns:p14="http://schemas.microsoft.com/office/powerpoint/2010/main" val="45945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Core Loop - </a:t>
            </a:r>
            <a:r>
              <a:rPr lang="en-US" dirty="0" smtClean="0">
                <a:solidFill>
                  <a:srgbClr val="FF0000"/>
                </a:solidFill>
              </a:rPr>
              <a:t>Repeat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 smtClean="0">
                <a:solidFill>
                  <a:srgbClr val="FF0000"/>
                </a:solidFill>
              </a:rPr>
              <a:t>Solving the puzzle and writing the right code gives the player access to a new level with new challenge.</a:t>
            </a:r>
          </a:p>
          <a:p>
            <a:pPr algn="l" rtl="0"/>
            <a:r>
              <a:rPr lang="en-US" sz="4000" dirty="0" smtClean="0">
                <a:solidFill>
                  <a:srgbClr val="FF0000"/>
                </a:solidFill>
              </a:rPr>
              <a:t>Failing in doing so, gives him the choice to retry and face the same challenge again.</a:t>
            </a:r>
            <a:endParaRPr lang="ar-SA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7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Showcase – Introducing Conditions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 smtClean="0">
                <a:solidFill>
                  <a:srgbClr val="E48312"/>
                </a:solidFill>
              </a:rPr>
              <a:t>In the following slides, we will show a level from the game and break it down to the core loop and get into the details of game’s workflow.</a:t>
            </a:r>
          </a:p>
          <a:p>
            <a:pPr algn="l" rtl="0"/>
            <a:endParaRPr lang="en-US" sz="4000" dirty="0" smtClean="0">
              <a:solidFill>
                <a:srgbClr val="E48312"/>
              </a:solidFill>
            </a:endParaRPr>
          </a:p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This level is the second one in the game and it introduces the player to the conditions concept.</a:t>
            </a:r>
            <a:endParaRPr lang="ar-SA" sz="4000" dirty="0">
              <a:solidFill>
                <a:srgbClr val="BD5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0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Level Showcase – </a:t>
            </a:r>
            <a:r>
              <a:rPr lang="en-US" dirty="0" smtClean="0"/>
              <a:t>Player-View</a:t>
            </a:r>
            <a:endParaRPr lang="ar-SA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3389"/>
            <a:ext cx="4938712" cy="278847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ar-SA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192971" y="2075079"/>
            <a:ext cx="373347" cy="118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51125" y="1765603"/>
            <a:ext cx="12096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The Player</a:t>
            </a:r>
            <a:endParaRPr lang="ar-SA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153025" y="2114550"/>
            <a:ext cx="409575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33875" y="1847850"/>
            <a:ext cx="16859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Big Cubes</a:t>
            </a:r>
            <a:endParaRPr lang="ar-SA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269046" y="2039158"/>
            <a:ext cx="47625" cy="168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87501" y="1775723"/>
            <a:ext cx="11144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Machine</a:t>
            </a:r>
            <a:endParaRPr lang="ar-SA" dirty="0"/>
          </a:p>
        </p:txBody>
      </p:sp>
      <p:sp>
        <p:nvSpPr>
          <p:cNvPr id="17" name="TextBox 16"/>
          <p:cNvSpPr txBox="1"/>
          <p:nvPr/>
        </p:nvSpPr>
        <p:spPr>
          <a:xfrm>
            <a:off x="1637665" y="5313402"/>
            <a:ext cx="38573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Problem Visual/Interactive Description</a:t>
            </a:r>
            <a:endParaRPr lang="ar-SA" dirty="0"/>
          </a:p>
        </p:txBody>
      </p:sp>
      <p:sp>
        <p:nvSpPr>
          <p:cNvPr id="3" name="TextBox 2"/>
          <p:cNvSpPr txBox="1"/>
          <p:nvPr/>
        </p:nvSpPr>
        <p:spPr>
          <a:xfrm>
            <a:off x="6592130" y="2145055"/>
            <a:ext cx="4766603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>
                <a:solidFill>
                  <a:srgbClr val="E48312"/>
                </a:solidFill>
              </a:rPr>
              <a:t>The level starts and the player sees cubes at his </a:t>
            </a:r>
            <a:r>
              <a:rPr lang="en-US" sz="2400" dirty="0" smtClean="0">
                <a:solidFill>
                  <a:srgbClr val="E48312"/>
                </a:solidFill>
              </a:rPr>
              <a:t>right and other </a:t>
            </a:r>
            <a:r>
              <a:rPr lang="en-US" sz="2400" dirty="0">
                <a:solidFill>
                  <a:srgbClr val="E48312"/>
                </a:solidFill>
              </a:rPr>
              <a:t>numbered ones in front of him</a:t>
            </a:r>
            <a:r>
              <a:rPr lang="en-US" sz="2400" dirty="0" smtClean="0">
                <a:solidFill>
                  <a:srgbClr val="E48312"/>
                </a:solidFill>
              </a:rPr>
              <a:t>.</a:t>
            </a:r>
          </a:p>
          <a:p>
            <a:pPr algn="l" rtl="0"/>
            <a:r>
              <a:rPr lang="en-US" sz="2400" dirty="0" smtClean="0">
                <a:solidFill>
                  <a:srgbClr val="BD582C"/>
                </a:solidFill>
              </a:rPr>
              <a:t> </a:t>
            </a:r>
          </a:p>
          <a:p>
            <a:pPr algn="l" rtl="0"/>
            <a:r>
              <a:rPr lang="en-US" sz="2400" dirty="0" smtClean="0">
                <a:solidFill>
                  <a:srgbClr val="BD582C"/>
                </a:solidFill>
              </a:rPr>
              <a:t>On-screen </a:t>
            </a:r>
            <a:r>
              <a:rPr lang="en-US" sz="2400" dirty="0">
                <a:solidFill>
                  <a:srgbClr val="BD582C"/>
                </a:solidFill>
              </a:rPr>
              <a:t>instructions tells the player to press 'E' key to write his code. </a:t>
            </a:r>
            <a:endParaRPr lang="en-US" sz="2400" dirty="0" smtClean="0">
              <a:solidFill>
                <a:srgbClr val="BD582C"/>
              </a:solidFill>
            </a:endParaRPr>
          </a:p>
          <a:p>
            <a:pPr algn="l" rtl="0"/>
            <a:endParaRPr lang="en-US" sz="2400" dirty="0">
              <a:solidFill>
                <a:srgbClr val="BD582C"/>
              </a:solidFill>
            </a:endParaRPr>
          </a:p>
          <a:p>
            <a:pPr algn="l" rtl="0"/>
            <a:r>
              <a:rPr lang="en-US" sz="2400" dirty="0" smtClean="0">
                <a:solidFill>
                  <a:srgbClr val="FF0000"/>
                </a:solidFill>
              </a:rPr>
              <a:t>This </a:t>
            </a:r>
            <a:r>
              <a:rPr lang="en-US" sz="2400" dirty="0">
                <a:solidFill>
                  <a:srgbClr val="FF0000"/>
                </a:solidFill>
              </a:rPr>
              <a:t>is the visual description part of the </a:t>
            </a:r>
            <a:r>
              <a:rPr lang="en-US" sz="2400" dirty="0" smtClean="0">
                <a:solidFill>
                  <a:srgbClr val="FF0000"/>
                </a:solidFill>
              </a:rPr>
              <a:t>level.</a:t>
            </a:r>
            <a:endParaRPr lang="ar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Text Description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>
                <a:solidFill>
                  <a:srgbClr val="E48312"/>
                </a:solidFill>
              </a:rPr>
              <a:t>By pressing 'E' key, this UI shows where the player can read the textual description of the </a:t>
            </a:r>
            <a:r>
              <a:rPr lang="en-US" sz="2800" dirty="0" smtClean="0">
                <a:solidFill>
                  <a:srgbClr val="E48312"/>
                </a:solidFill>
              </a:rPr>
              <a:t>problem.</a:t>
            </a:r>
          </a:p>
          <a:p>
            <a:pPr algn="l" rtl="0"/>
            <a:endParaRPr lang="en-US" sz="2800" dirty="0" smtClean="0">
              <a:solidFill>
                <a:srgbClr val="E48312"/>
              </a:solidFill>
            </a:endParaRPr>
          </a:p>
          <a:p>
            <a:pPr algn="l" rtl="0"/>
            <a:r>
              <a:rPr lang="en-US" sz="2800" dirty="0" smtClean="0">
                <a:solidFill>
                  <a:srgbClr val="BD582C"/>
                </a:solidFill>
              </a:rPr>
              <a:t>Player will use </a:t>
            </a:r>
            <a:r>
              <a:rPr lang="en-US" sz="2800" dirty="0">
                <a:solidFill>
                  <a:srgbClr val="BD582C"/>
                </a:solidFill>
              </a:rPr>
              <a:t>it along with the visual description in the player-view to write the code which solves the </a:t>
            </a:r>
            <a:r>
              <a:rPr lang="en-US" sz="2800" dirty="0" smtClean="0">
                <a:solidFill>
                  <a:srgbClr val="BD582C"/>
                </a:solidFill>
              </a:rPr>
              <a:t>problem</a:t>
            </a:r>
            <a:r>
              <a:rPr lang="en-US" sz="2800" dirty="0">
                <a:solidFill>
                  <a:srgbClr val="BD582C"/>
                </a:solidFill>
              </a:rPr>
              <a:t>.</a:t>
            </a:r>
            <a:endParaRPr lang="ar-SA" sz="2800" dirty="0">
              <a:solidFill>
                <a:srgbClr val="BD582C"/>
              </a:solidFill>
            </a:endParaRPr>
          </a:p>
        </p:txBody>
      </p:sp>
      <p:pic>
        <p:nvPicPr>
          <p:cNvPr id="5" name="Content Placeholder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79" y="2765924"/>
            <a:ext cx="4915276" cy="27693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0466396" y="2510145"/>
            <a:ext cx="519112" cy="206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96360" y="2140813"/>
            <a:ext cx="16959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Problem Textual Description</a:t>
            </a:r>
            <a:endParaRPr lang="ar-SA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922358" y="2510145"/>
            <a:ext cx="425580" cy="289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8248" y="2177805"/>
            <a:ext cx="16959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Access Guide</a:t>
            </a:r>
            <a:endParaRPr lang="ar-SA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657464" y="2201276"/>
            <a:ext cx="153849" cy="323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81300" y="1831944"/>
            <a:ext cx="25018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Save Code for execution</a:t>
            </a:r>
            <a:endParaRPr lang="ar-SA" dirty="0"/>
          </a:p>
        </p:txBody>
      </p:sp>
      <p:sp>
        <p:nvSpPr>
          <p:cNvPr id="15" name="TextBox 14"/>
          <p:cNvSpPr txBox="1"/>
          <p:nvPr/>
        </p:nvSpPr>
        <p:spPr>
          <a:xfrm>
            <a:off x="6831076" y="5886028"/>
            <a:ext cx="25018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Return to Player-View</a:t>
            </a:r>
            <a:endParaRPr lang="ar-SA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8937523" y="5432110"/>
            <a:ext cx="1844536" cy="53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63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Guide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72285"/>
            <a:ext cx="4938712" cy="277068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400" dirty="0" smtClean="0">
                <a:solidFill>
                  <a:srgbClr val="E48312"/>
                </a:solidFill>
              </a:rPr>
              <a:t>This is the “Guide” screen, player can access it by pressing “Help” button from previous screen.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 smtClean="0">
                <a:solidFill>
                  <a:srgbClr val="BD582C"/>
                </a:solidFill>
              </a:rPr>
              <a:t>Each tutorial has its example code and explanation.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 smtClean="0">
                <a:solidFill>
                  <a:srgbClr val="FF0000"/>
                </a:solidFill>
              </a:rPr>
              <a:t>Pressing  “Test Code” will print the output of the code in the output section.</a:t>
            </a:r>
          </a:p>
          <a:p>
            <a:pPr algn="l" rtl="0"/>
            <a:endParaRPr lang="en-US" sz="2400" dirty="0"/>
          </a:p>
          <a:p>
            <a:pPr algn="l" rtl="0"/>
            <a:endParaRPr lang="ar-SA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2237" y="3662033"/>
            <a:ext cx="625366" cy="147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5383" y="5138338"/>
            <a:ext cx="10212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Previous Tutorial</a:t>
            </a:r>
            <a:endParaRPr lang="ar-SA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14114" y="3985198"/>
            <a:ext cx="125475" cy="147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8224" y="5357757"/>
            <a:ext cx="102122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Next Tutorial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5835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Writing Code</a:t>
            </a:r>
            <a:endParaRPr lang="ar-SA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6963" y="2472516"/>
            <a:ext cx="4938712" cy="2770219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217920" y="2472516"/>
            <a:ext cx="4937760" cy="4023360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Here, the player wrote the code and will press the save button to execute the code when it is used.</a:t>
            </a:r>
            <a:endParaRPr lang="ar-SA" sz="4000" dirty="0">
              <a:solidFill>
                <a:srgbClr val="BD5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Abstract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 smtClean="0">
                <a:solidFill>
                  <a:srgbClr val="BD582C"/>
                </a:solidFill>
              </a:rPr>
              <a:t>This project presents </a:t>
            </a:r>
            <a:r>
              <a:rPr lang="en-US" sz="4000" dirty="0">
                <a:solidFill>
                  <a:srgbClr val="BD582C"/>
                </a:solidFill>
              </a:rPr>
              <a:t>the concept of fusing game design with programming teaching, aiming to leverage the principles of game design to create an engaging and effective environment for individuals to learn programming concepts.</a:t>
            </a:r>
            <a:endParaRPr lang="ar-SA" sz="4000" dirty="0">
              <a:solidFill>
                <a:srgbClr val="BD5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Collisions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559027"/>
            <a:ext cx="4938712" cy="259719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This image is from the developer view in the editor where the colliders are visible.</a:t>
            </a:r>
            <a:endParaRPr lang="en-US" dirty="0">
              <a:solidFill>
                <a:srgbClr val="E48312"/>
              </a:solidFill>
            </a:endParaRP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These colliders are child objects of the player so they move with the character.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The “Pick Trigger” </a:t>
            </a:r>
            <a:r>
              <a:rPr lang="en-US" dirty="0">
                <a:solidFill>
                  <a:srgbClr val="BD582C"/>
                </a:solidFill>
              </a:rPr>
              <a:t>c</a:t>
            </a:r>
            <a:r>
              <a:rPr lang="en-US" dirty="0" smtClean="0">
                <a:solidFill>
                  <a:srgbClr val="BD582C"/>
                </a:solidFill>
              </a:rPr>
              <a:t>ontrols objects to be picked up by player. An object inside the trigger area will be picked if it satisfies developer’s rules.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>
                <a:solidFill>
                  <a:srgbClr val="FF0000"/>
                </a:solidFill>
              </a:rPr>
              <a:t>The “Player Collider” handles player body’s physical collisions with other objects.</a:t>
            </a:r>
            <a:endParaRPr lang="ar-SA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614246" y="3857415"/>
            <a:ext cx="693511" cy="157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141785" y="2368062"/>
            <a:ext cx="973583" cy="122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45275" y="1998730"/>
            <a:ext cx="259301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Box Collider – Pick Trigger</a:t>
            </a:r>
            <a:endParaRPr lang="ar-SA" dirty="0"/>
          </a:p>
        </p:txBody>
      </p:sp>
      <p:sp>
        <p:nvSpPr>
          <p:cNvPr id="11" name="TextBox 10"/>
          <p:cNvSpPr txBox="1"/>
          <p:nvPr/>
        </p:nvSpPr>
        <p:spPr>
          <a:xfrm>
            <a:off x="982356" y="5359363"/>
            <a:ext cx="32637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Capsule Collider – Player Collider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252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Picking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9324"/>
            <a:ext cx="4938712" cy="277660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55" y="2469324"/>
            <a:ext cx="4937125" cy="2771453"/>
          </a:xfrm>
        </p:spPr>
      </p:pic>
      <p:sp>
        <p:nvSpPr>
          <p:cNvPr id="7" name="TextBox 6"/>
          <p:cNvSpPr txBox="1"/>
          <p:nvPr/>
        </p:nvSpPr>
        <p:spPr>
          <a:xfrm>
            <a:off x="1096963" y="5402788"/>
            <a:ext cx="1031647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Context Sensitive Input: Same input key ‘F’ will result in different actions “Pick/Interact” depending on the context the player is in.</a:t>
            </a:r>
            <a:endParaRPr lang="ar-S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</a:t>
            </a:r>
            <a:r>
              <a:rPr lang="en-US" dirty="0" smtClean="0"/>
              <a:t>Executing Code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4217"/>
            <a:ext cx="4938712" cy="27868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982" y="2191567"/>
            <a:ext cx="4937760" cy="4023360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Interacting with the “Machine” object, the cube is fixed in its place which means the code is executing.</a:t>
            </a: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The code will start executing for each cube attached.</a:t>
            </a:r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Generating small cubes depending on the output of the player-written code.</a:t>
            </a:r>
          </a:p>
          <a:p>
            <a:pPr algn="l" rtl="0"/>
            <a:r>
              <a:rPr lang="en-US" dirty="0" smtClean="0">
                <a:solidFill>
                  <a:srgbClr val="FF0000"/>
                </a:solidFill>
              </a:rPr>
              <a:t>Finally, results will be checked and depending on the results, the player will continue to the next level or restart same level.</a:t>
            </a:r>
            <a:endParaRPr lang="ar-S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0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Level Showcase – Introducing </a:t>
            </a:r>
            <a:r>
              <a:rPr lang="en-US" dirty="0" smtClean="0"/>
              <a:t>Matrices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22" y="1845735"/>
            <a:ext cx="3803270" cy="213425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This is another level where player learns about matrices.</a:t>
            </a: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The objective is to drop red cubes by setting the value corresponding to its index to “true” instead of “false”.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An object can be dropped by adding the rigidbody component to it which applies physics and gravity to it.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>
                <a:solidFill>
                  <a:srgbClr val="FF0000"/>
                </a:solidFill>
              </a:rPr>
              <a:t>The rigidbody component will be added in real-time for every “true” value.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58" y="4088360"/>
            <a:ext cx="3805934" cy="21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Progression</a:t>
            </a:r>
            <a:endParaRPr lang="ar-S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555845"/>
            <a:ext cx="4938712" cy="260356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2373273"/>
            <a:ext cx="4937760" cy="4023360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Player will continue solving puzzles with increasing difficulty and knowledge until the last level.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The last level is considered the most difficult as it contains two puzzles to solve in a maze.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>
                <a:solidFill>
                  <a:srgbClr val="C00000"/>
                </a:solidFill>
              </a:rPr>
              <a:t>The two puzzles revolve around cryptography concepts.</a:t>
            </a:r>
          </a:p>
        </p:txBody>
      </p:sp>
    </p:spTree>
    <p:extLst>
      <p:ext uri="{BB962C8B-B14F-4D97-AF65-F5344CB8AC3E}">
        <p14:creationId xmlns:p14="http://schemas.microsoft.com/office/powerpoint/2010/main" val="34586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ar-S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Difference between source </a:t>
            </a:r>
            <a:r>
              <a:rPr lang="en-US" dirty="0" smtClean="0">
                <a:solidFill>
                  <a:srgbClr val="BD582C"/>
                </a:solidFill>
              </a:rPr>
              <a:t>(the book) </a:t>
            </a:r>
            <a:r>
              <a:rPr lang="en-US" dirty="0" smtClean="0">
                <a:solidFill>
                  <a:srgbClr val="E48312"/>
                </a:solidFill>
              </a:rPr>
              <a:t>language </a:t>
            </a:r>
            <a:r>
              <a:rPr lang="en-US" dirty="0" smtClean="0">
                <a:solidFill>
                  <a:srgbClr val="BD582C"/>
                </a:solidFill>
              </a:rPr>
              <a:t>(Go) </a:t>
            </a:r>
            <a:r>
              <a:rPr lang="en-US" dirty="0" smtClean="0">
                <a:solidFill>
                  <a:srgbClr val="E48312"/>
                </a:solidFill>
              </a:rPr>
              <a:t>and the target </a:t>
            </a:r>
            <a:r>
              <a:rPr lang="en-US" dirty="0" smtClean="0">
                <a:solidFill>
                  <a:srgbClr val="BD582C"/>
                </a:solidFill>
              </a:rPr>
              <a:t>(Unity) </a:t>
            </a:r>
            <a:r>
              <a:rPr lang="en-US" dirty="0" smtClean="0">
                <a:solidFill>
                  <a:srgbClr val="E48312"/>
                </a:solidFill>
              </a:rPr>
              <a:t>language </a:t>
            </a:r>
            <a:r>
              <a:rPr lang="en-US" dirty="0" smtClean="0">
                <a:solidFill>
                  <a:srgbClr val="BD582C"/>
                </a:solidFill>
              </a:rPr>
              <a:t>(C#)</a:t>
            </a:r>
            <a:r>
              <a:rPr lang="en-US" dirty="0" smtClean="0">
                <a:solidFill>
                  <a:srgbClr val="E48312"/>
                </a:solidFill>
              </a:rPr>
              <a:t>.</a:t>
            </a:r>
          </a:p>
          <a:p>
            <a:pPr algn="l" rtl="0"/>
            <a:endParaRPr lang="en-US" dirty="0" smtClean="0">
              <a:solidFill>
                <a:srgbClr val="E48312"/>
              </a:solidFill>
            </a:endParaRPr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Creating interactive puzzles that represents a programming concept is not easy and needed some iteration.</a:t>
            </a:r>
          </a:p>
          <a:p>
            <a:pPr algn="l" rtl="0"/>
            <a:endParaRPr lang="en-US" dirty="0" smtClean="0">
              <a:solidFill>
                <a:srgbClr val="BD582C"/>
              </a:solidFill>
            </a:endParaRPr>
          </a:p>
          <a:p>
            <a:pPr algn="l" rtl="0"/>
            <a:r>
              <a:rPr lang="en-US" dirty="0" smtClean="0">
                <a:solidFill>
                  <a:srgbClr val="FF0000"/>
                </a:solidFill>
              </a:rPr>
              <a:t>We are new to the game design field and its principles.</a:t>
            </a:r>
          </a:p>
          <a:p>
            <a:pPr algn="l" rtl="0"/>
            <a:endParaRPr lang="en-US" dirty="0" smtClean="0">
              <a:solidFill>
                <a:srgbClr val="FF0000"/>
              </a:solidFill>
            </a:endParaRPr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Thinking about code being executed in every frame where 200+ frames generated per second.</a:t>
            </a:r>
          </a:p>
          <a:p>
            <a:pPr algn="l" rtl="0"/>
            <a:endParaRPr lang="en-US" dirty="0" smtClean="0">
              <a:solidFill>
                <a:srgbClr val="BD582C"/>
              </a:solidFill>
            </a:endParaRP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Dealing with Unity’s limitations with multithreading and synchronization.</a:t>
            </a:r>
            <a:endParaRPr lang="ar-SA" dirty="0">
              <a:solidFill>
                <a:srgbClr val="E483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 smtClean="0"/>
              <a:t>Introduction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1800" dirty="0" smtClean="0">
                <a:solidFill>
                  <a:srgbClr val="E48312"/>
                </a:solidFill>
              </a:rPr>
              <a:t>We want to use Interactive Media to teach Programming.</a:t>
            </a:r>
          </a:p>
          <a:p>
            <a:pPr algn="l" rtl="0"/>
            <a:r>
              <a:rPr lang="en-US" sz="1800" dirty="0" smtClean="0">
                <a:solidFill>
                  <a:srgbClr val="E48312"/>
                </a:solidFill>
              </a:rPr>
              <a:t>Video Games is one of the best forms of Interactive Media.</a:t>
            </a:r>
          </a:p>
          <a:p>
            <a:pPr algn="l" rtl="0"/>
            <a:r>
              <a:rPr lang="en-US" sz="1800" dirty="0" smtClean="0">
                <a:solidFill>
                  <a:srgbClr val="BD582C"/>
                </a:solidFill>
              </a:rPr>
              <a:t>Video Games’ core is Problem Solving: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can I solve this puzzle?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can I reach that place?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fast can I reach it?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to improve my skills?</a:t>
            </a:r>
            <a:endParaRPr lang="en-US" sz="1800" dirty="0">
              <a:solidFill>
                <a:srgbClr val="BD582C"/>
              </a:solidFill>
            </a:endParaRPr>
          </a:p>
          <a:p>
            <a:pPr algn="l" rtl="0"/>
            <a:r>
              <a:rPr lang="en-US" sz="1800" dirty="0" smtClean="0">
                <a:solidFill>
                  <a:srgbClr val="BD582C"/>
                </a:solidFill>
              </a:rPr>
              <a:t>Programming’s core is Problem Solving: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can I describe the problem as a code?</a:t>
            </a:r>
          </a:p>
          <a:p>
            <a:pPr lvl="2" algn="l" rtl="0"/>
            <a:r>
              <a:rPr lang="en-US" sz="1800" dirty="0" smtClean="0">
                <a:solidFill>
                  <a:srgbClr val="BD582C"/>
                </a:solidFill>
              </a:rPr>
              <a:t>How can I make my code faster?</a:t>
            </a:r>
            <a:endParaRPr lang="en-US" sz="1800" dirty="0">
              <a:solidFill>
                <a:srgbClr val="BD582C"/>
              </a:solidFill>
            </a:endParaRPr>
          </a:p>
          <a:p>
            <a:pPr algn="ctr" rtl="0"/>
            <a:r>
              <a:rPr lang="en-US" sz="1800" dirty="0" smtClean="0">
                <a:solidFill>
                  <a:srgbClr val="FF0000"/>
                </a:solidFill>
              </a:rPr>
              <a:t>“The goal is to teach </a:t>
            </a:r>
            <a:r>
              <a:rPr lang="en-US" sz="1800" dirty="0">
                <a:solidFill>
                  <a:srgbClr val="FF0000"/>
                </a:solidFill>
              </a:rPr>
              <a:t>P</a:t>
            </a:r>
            <a:r>
              <a:rPr lang="en-US" sz="1800" dirty="0" smtClean="0">
                <a:solidFill>
                  <a:srgbClr val="FF0000"/>
                </a:solidFill>
              </a:rPr>
              <a:t>rogramming using Video Games”</a:t>
            </a:r>
          </a:p>
        </p:txBody>
      </p:sp>
    </p:spTree>
    <p:extLst>
      <p:ext uri="{BB962C8B-B14F-4D97-AF65-F5344CB8AC3E}">
        <p14:creationId xmlns:p14="http://schemas.microsoft.com/office/powerpoint/2010/main" val="27735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rgbClr val="FF0000"/>
                </a:solidFill>
              </a:rPr>
              <a:t>Many programming courses focus heavily on theoretical concepts, which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gives learners no opportunities to apply their knowledge to real-world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problems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=&gt; Creating </a:t>
            </a:r>
            <a:r>
              <a:rPr lang="en-US" dirty="0">
                <a:solidFill>
                  <a:srgbClr val="E48312"/>
                </a:solidFill>
              </a:rPr>
              <a:t>a video game environment with its own rules </a:t>
            </a:r>
            <a:r>
              <a:rPr lang="en-US" dirty="0" smtClean="0">
                <a:solidFill>
                  <a:srgbClr val="E48312"/>
                </a:solidFill>
              </a:rPr>
              <a:t>and objectives </a:t>
            </a:r>
            <a:r>
              <a:rPr lang="en-US" dirty="0">
                <a:solidFill>
                  <a:srgbClr val="E48312"/>
                </a:solidFill>
              </a:rPr>
              <a:t>simulates the situation </a:t>
            </a:r>
            <a:r>
              <a:rPr lang="en-US" dirty="0" smtClean="0">
                <a:solidFill>
                  <a:srgbClr val="E48312"/>
                </a:solidFill>
              </a:rPr>
              <a:t>of writing </a:t>
            </a:r>
            <a:r>
              <a:rPr lang="en-US" dirty="0">
                <a:solidFill>
                  <a:srgbClr val="E48312"/>
                </a:solidFill>
              </a:rPr>
              <a:t>a code to solve a real </a:t>
            </a:r>
            <a:r>
              <a:rPr lang="en-US" dirty="0" smtClean="0">
                <a:solidFill>
                  <a:srgbClr val="E48312"/>
                </a:solidFill>
              </a:rPr>
              <a:t>problem</a:t>
            </a:r>
            <a:r>
              <a:rPr lang="en-US" dirty="0">
                <a:solidFill>
                  <a:srgbClr val="E48312"/>
                </a:solidFill>
              </a:rPr>
              <a:t>.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Traditional education follows a one-size-fits-all approach, which makes a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problem for individuals with different learning </a:t>
            </a:r>
            <a:r>
              <a:rPr lang="en-US" dirty="0" smtClean="0">
                <a:solidFill>
                  <a:srgbClr val="FF0000"/>
                </a:solidFill>
              </a:rPr>
              <a:t>styles while the </a:t>
            </a:r>
            <a:r>
              <a:rPr lang="en-US" dirty="0">
                <a:solidFill>
                  <a:srgbClr val="FF0000"/>
                </a:solidFill>
              </a:rPr>
              <a:t>newer generations being </a:t>
            </a:r>
          </a:p>
          <a:p>
            <a:pPr algn="l" rtl="0"/>
            <a:r>
              <a:rPr lang="en-US" dirty="0">
                <a:solidFill>
                  <a:srgbClr val="FF0000"/>
                </a:solidFill>
              </a:rPr>
              <a:t>digital content </a:t>
            </a:r>
            <a:r>
              <a:rPr lang="en-US" dirty="0" smtClean="0">
                <a:solidFill>
                  <a:srgbClr val="FF0000"/>
                </a:solidFill>
              </a:rPr>
              <a:t>consumers.</a:t>
            </a:r>
          </a:p>
          <a:p>
            <a:pPr algn="l" rtl="0"/>
            <a:r>
              <a:rPr lang="en-US" dirty="0" smtClean="0">
                <a:solidFill>
                  <a:srgbClr val="E48312"/>
                </a:solidFill>
              </a:rPr>
              <a:t>=&gt; This weakens </a:t>
            </a:r>
            <a:r>
              <a:rPr lang="en-US" dirty="0">
                <a:solidFill>
                  <a:srgbClr val="E48312"/>
                </a:solidFill>
              </a:rPr>
              <a:t>the classroom traditional setting and </a:t>
            </a:r>
            <a:r>
              <a:rPr lang="en-US" dirty="0" smtClean="0">
                <a:solidFill>
                  <a:srgbClr val="E48312"/>
                </a:solidFill>
              </a:rPr>
              <a:t>calls </a:t>
            </a:r>
            <a:r>
              <a:rPr lang="en-US" dirty="0">
                <a:solidFill>
                  <a:srgbClr val="E48312"/>
                </a:solidFill>
              </a:rPr>
              <a:t>for a more interactive methods.</a:t>
            </a:r>
          </a:p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627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How?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en-US" dirty="0" smtClean="0">
                <a:solidFill>
                  <a:srgbClr val="E48312"/>
                </a:solidFill>
              </a:rPr>
              <a:t>We developed our own interpreter-based programming language with simple syntax following the “Writing an Interpreter In Go” book.</a:t>
            </a:r>
          </a:p>
          <a:p>
            <a:pPr algn="l" rtl="0"/>
            <a:r>
              <a:rPr lang="en-US" dirty="0" smtClean="0">
                <a:solidFill>
                  <a:srgbClr val="BD582C"/>
                </a:solidFill>
              </a:rPr>
              <a:t>This language will be used by the player to solve various puzzles in a video game environment.</a:t>
            </a:r>
          </a:p>
          <a:p>
            <a:pPr algn="l" rtl="0"/>
            <a:r>
              <a:rPr lang="en-US" dirty="0" smtClean="0">
                <a:solidFill>
                  <a:srgbClr val="FF0000"/>
                </a:solidFill>
              </a:rPr>
              <a:t>Starting with introductive simple puzzles, the player will learn the basics of Programming and then puzzles’ difficulty will increase with their skills and knowledge.</a:t>
            </a:r>
            <a:endParaRPr lang="ar-SA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19" y="1846263"/>
            <a:ext cx="3185563" cy="4022725"/>
          </a:xfrm>
        </p:spPr>
      </p:pic>
    </p:spTree>
    <p:extLst>
      <p:ext uri="{BB962C8B-B14F-4D97-AF65-F5344CB8AC3E}">
        <p14:creationId xmlns:p14="http://schemas.microsoft.com/office/powerpoint/2010/main" val="5060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an Interpreter?</a:t>
            </a:r>
            <a:endParaRPr lang="ar-S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4000" dirty="0">
                <a:solidFill>
                  <a:srgbClr val="BD582C"/>
                </a:solidFill>
              </a:rPr>
              <a:t>An interpreter is a computer program that directly executes instructions written in a programming or scripting language, without requiring them previously to have been compiled into a machine language program.</a:t>
            </a:r>
          </a:p>
          <a:p>
            <a:pPr algn="l" rtl="0"/>
            <a:endParaRPr lang="ar-SA" sz="4000" dirty="0"/>
          </a:p>
        </p:txBody>
      </p:sp>
    </p:spTree>
    <p:extLst>
      <p:ext uri="{BB962C8B-B14F-4D97-AF65-F5344CB8AC3E}">
        <p14:creationId xmlns:p14="http://schemas.microsoft.com/office/powerpoint/2010/main" val="17885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three main stages of an interpreter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600" dirty="0" smtClean="0">
                <a:solidFill>
                  <a:srgbClr val="E48312"/>
                </a:solidFill>
              </a:rPr>
              <a:t>Lexer: Code to Tokens.</a:t>
            </a:r>
          </a:p>
          <a:p>
            <a:pPr algn="l" rtl="0"/>
            <a:endParaRPr lang="en-US" sz="3600" dirty="0" smtClean="0">
              <a:solidFill>
                <a:srgbClr val="E48312"/>
              </a:solidFill>
            </a:endParaRPr>
          </a:p>
          <a:p>
            <a:pPr algn="l" rtl="0"/>
            <a:r>
              <a:rPr lang="en-US" sz="3600" dirty="0" smtClean="0">
                <a:solidFill>
                  <a:srgbClr val="BD582C"/>
                </a:solidFill>
              </a:rPr>
              <a:t>Parser: Tokens to Syntax Tree.</a:t>
            </a:r>
          </a:p>
          <a:p>
            <a:pPr algn="l" rtl="0"/>
            <a:endParaRPr lang="en-US" sz="3600" dirty="0" smtClean="0"/>
          </a:p>
          <a:p>
            <a:pPr algn="l" rtl="0"/>
            <a:r>
              <a:rPr lang="en-US" sz="3600" dirty="0" smtClean="0">
                <a:solidFill>
                  <a:srgbClr val="FF0000"/>
                </a:solidFill>
              </a:rPr>
              <a:t>Evaluator: Syntax Tree To Actions.</a:t>
            </a:r>
            <a:endParaRPr lang="en-US" sz="3600" dirty="0">
              <a:solidFill>
                <a:srgbClr val="FF0000"/>
              </a:solidFill>
            </a:endParaRPr>
          </a:p>
          <a:p>
            <a:pPr algn="l" rtl="0"/>
            <a:endParaRPr lang="ar-SA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2428875"/>
            <a:ext cx="4762500" cy="2857500"/>
          </a:xfrm>
        </p:spPr>
      </p:pic>
    </p:spTree>
    <p:extLst>
      <p:ext uri="{BB962C8B-B14F-4D97-AF65-F5344CB8AC3E}">
        <p14:creationId xmlns:p14="http://schemas.microsoft.com/office/powerpoint/2010/main" val="18344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not an established language?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 smtClean="0">
                <a:solidFill>
                  <a:srgbClr val="E48312"/>
                </a:solidFill>
              </a:rPr>
              <a:t>Making our own interpreter will give us the flexibility we need in creating interactive environments.</a:t>
            </a:r>
          </a:p>
          <a:p>
            <a:pPr algn="l" rtl="0"/>
            <a:r>
              <a:rPr lang="en-US" sz="2400" dirty="0" smtClean="0">
                <a:solidFill>
                  <a:srgbClr val="E48312"/>
                </a:solidFill>
              </a:rPr>
              <a:t>Since we have the access to the 3 components of the interpreter: </a:t>
            </a:r>
            <a:r>
              <a:rPr lang="en-US" sz="2400" dirty="0" err="1" smtClean="0">
                <a:solidFill>
                  <a:srgbClr val="E48312"/>
                </a:solidFill>
              </a:rPr>
              <a:t>Lexer</a:t>
            </a:r>
            <a:r>
              <a:rPr lang="en-US" sz="2400" dirty="0" smtClean="0">
                <a:solidFill>
                  <a:srgbClr val="E48312"/>
                </a:solidFill>
              </a:rPr>
              <a:t> , Parser and Evaluator, we will be able to control all steps of code execution.</a:t>
            </a:r>
          </a:p>
          <a:p>
            <a:pPr algn="l" rtl="0"/>
            <a:r>
              <a:rPr lang="en-US" sz="2400" dirty="0" smtClean="0">
                <a:solidFill>
                  <a:srgbClr val="BD582C"/>
                </a:solidFill>
              </a:rPr>
              <a:t>This will help us do things we can’t if we used an established language like:</a:t>
            </a:r>
            <a:endParaRPr lang="en-US" sz="1600" dirty="0" smtClean="0">
              <a:solidFill>
                <a:srgbClr val="BD582C"/>
              </a:solidFill>
            </a:endParaRPr>
          </a:p>
          <a:p>
            <a:pPr lvl="1" algn="l" rtl="0"/>
            <a:r>
              <a:rPr lang="en-US" sz="2000" dirty="0" smtClean="0">
                <a:solidFill>
                  <a:srgbClr val="BD582C"/>
                </a:solidFill>
              </a:rPr>
              <a:t>Check if the code contains specific statements.</a:t>
            </a:r>
          </a:p>
          <a:p>
            <a:pPr lvl="1" algn="l" rtl="0"/>
            <a:r>
              <a:rPr lang="en-US" sz="2000" dirty="0" smtClean="0">
                <a:solidFill>
                  <a:srgbClr val="BD582C"/>
                </a:solidFill>
              </a:rPr>
              <a:t>Dealing with different statements in different ways.</a:t>
            </a:r>
          </a:p>
          <a:p>
            <a:pPr lvl="1" algn="l" rtl="0"/>
            <a:r>
              <a:rPr lang="en-US" sz="2000" dirty="0" smtClean="0">
                <a:solidFill>
                  <a:srgbClr val="BD582C"/>
                </a:solidFill>
              </a:rPr>
              <a:t>Making delays at specific parts of code for the player to see their effect in-game.</a:t>
            </a:r>
          </a:p>
          <a:p>
            <a:pPr lvl="1" algn="l" rtl="0"/>
            <a:r>
              <a:rPr lang="en-US" sz="2000" dirty="0" smtClean="0">
                <a:solidFill>
                  <a:srgbClr val="BD582C"/>
                </a:solidFill>
              </a:rPr>
              <a:t>Managing variables stored in memory without changing code written by player.</a:t>
            </a:r>
          </a:p>
        </p:txBody>
      </p:sp>
    </p:spTree>
    <p:extLst>
      <p:ext uri="{BB962C8B-B14F-4D97-AF65-F5344CB8AC3E}">
        <p14:creationId xmlns:p14="http://schemas.microsoft.com/office/powerpoint/2010/main" val="14555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 core loop?</a:t>
            </a:r>
            <a:endParaRPr lang="ar-S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3200" dirty="0">
                <a:solidFill>
                  <a:srgbClr val="BD582C"/>
                </a:solidFill>
              </a:rPr>
              <a:t>In every games, core loop are the main activities that dictate the game experience and players’ journey to constantly keep them </a:t>
            </a:r>
            <a:r>
              <a:rPr lang="en-US" sz="3200" dirty="0" smtClean="0">
                <a:solidFill>
                  <a:srgbClr val="BD582C"/>
                </a:solidFill>
              </a:rPr>
              <a:t>engaged</a:t>
            </a:r>
            <a:r>
              <a:rPr lang="en-US" sz="3200" dirty="0">
                <a:solidFill>
                  <a:srgbClr val="BD582C"/>
                </a:solidFill>
              </a:rPr>
              <a:t>,</a:t>
            </a:r>
            <a:r>
              <a:rPr lang="en-US" sz="3200" dirty="0" smtClean="0">
                <a:solidFill>
                  <a:srgbClr val="BD582C"/>
                </a:solidFill>
              </a:rPr>
              <a:t> </a:t>
            </a:r>
            <a:r>
              <a:rPr lang="en-US" sz="3200" dirty="0">
                <a:solidFill>
                  <a:srgbClr val="BD582C"/>
                </a:solidFill>
              </a:rPr>
              <a:t>which serve as the fundamentals of the whole game.</a:t>
            </a:r>
            <a:endParaRPr lang="ar-SA" sz="3200" dirty="0">
              <a:solidFill>
                <a:srgbClr val="BD582C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99187"/>
            <a:ext cx="4937125" cy="2916876"/>
          </a:xfrm>
        </p:spPr>
      </p:pic>
    </p:spTree>
    <p:extLst>
      <p:ext uri="{BB962C8B-B14F-4D97-AF65-F5344CB8AC3E}">
        <p14:creationId xmlns:p14="http://schemas.microsoft.com/office/powerpoint/2010/main" val="9293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828</TotalTime>
  <Words>1327</Words>
  <Application>Microsoft Office PowerPoint</Application>
  <PresentationFormat>Widescreen</PresentationFormat>
  <Paragraphs>178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Retrospect</vt:lpstr>
      <vt:lpstr>GAMIFYING PROGRAMMING LEARNING AND PROBLEM SOLVING</vt:lpstr>
      <vt:lpstr>Abstract</vt:lpstr>
      <vt:lpstr>Introduction</vt:lpstr>
      <vt:lpstr>Problem Statement</vt:lpstr>
      <vt:lpstr>How?</vt:lpstr>
      <vt:lpstr>What is an Interpreter?</vt:lpstr>
      <vt:lpstr>The three main stages of an interpreter</vt:lpstr>
      <vt:lpstr>Why not an established language?</vt:lpstr>
      <vt:lpstr>What is a core loop?</vt:lpstr>
      <vt:lpstr>Our game core loop</vt:lpstr>
      <vt:lpstr>Core Loop – Gathering information</vt:lpstr>
      <vt:lpstr>Core Loop – Writing Code</vt:lpstr>
      <vt:lpstr>Core Loop – Testing the code</vt:lpstr>
      <vt:lpstr>Core Loop - Repeat</vt:lpstr>
      <vt:lpstr>Level Showcase – Introducing Conditions</vt:lpstr>
      <vt:lpstr>Level Showcase – Player-View</vt:lpstr>
      <vt:lpstr>Level Showcase – Text Description</vt:lpstr>
      <vt:lpstr>Level Showcase – Guide</vt:lpstr>
      <vt:lpstr>Level Showcase – Writing Code</vt:lpstr>
      <vt:lpstr>Level Showcase – Collisions</vt:lpstr>
      <vt:lpstr>Level Showcase – Picking</vt:lpstr>
      <vt:lpstr>Level Showcase – Executing Code</vt:lpstr>
      <vt:lpstr>Level Showcase – Introducing Matrices</vt:lpstr>
      <vt:lpstr>Progression</vt:lpstr>
      <vt:lpstr>Challenges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Learning of Programming</dc:title>
  <dc:creator>Majd Kittane</dc:creator>
  <cp:lastModifiedBy>Majd Kittane</cp:lastModifiedBy>
  <cp:revision>31</cp:revision>
  <dcterms:created xsi:type="dcterms:W3CDTF">2024-01-07T15:20:56Z</dcterms:created>
  <dcterms:modified xsi:type="dcterms:W3CDTF">2024-02-02T19:19:19Z</dcterms:modified>
</cp:coreProperties>
</file>